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72" r:id="rId4"/>
    <p:sldId id="271" r:id="rId5"/>
    <p:sldId id="265" r:id="rId6"/>
    <p:sldId id="259" r:id="rId7"/>
    <p:sldId id="260" r:id="rId8"/>
    <p:sldId id="261" r:id="rId9"/>
    <p:sldId id="280" r:id="rId10"/>
    <p:sldId id="273" r:id="rId11"/>
    <p:sldId id="267" r:id="rId12"/>
    <p:sldId id="279" r:id="rId13"/>
    <p:sldId id="274" r:id="rId14"/>
    <p:sldId id="262" r:id="rId15"/>
    <p:sldId id="263" r:id="rId16"/>
    <p:sldId id="268" r:id="rId17"/>
    <p:sldId id="277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>
        <p:scale>
          <a:sx n="100" d="100"/>
          <a:sy n="100" d="100"/>
        </p:scale>
        <p:origin x="-402" y="-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xmlns="" id="{B256A708-5AC1-45D6-99D2-370CDDEC9D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xmlns="" id="{51D25BC3-EB04-4D9A-B084-403A0CC000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FF10B-49A3-47F0-97A4-40CFA1E6A290}" type="datetimeFigureOut">
              <a:rPr lang="en-GB" smtClean="0"/>
              <a:t>19/06/2018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xmlns="" id="{E92170BA-C24F-4AFE-85EC-1881500368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92592474-78D3-41D7-8930-C77C2E1AD0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1DE72-356E-496A-B89F-FB250E84DF9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8753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2BD84-068F-4711-9548-95846F635E8F}" type="datetimeFigureOut">
              <a:rPr lang="en-GB" smtClean="0"/>
              <a:t>19/06/2018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742CE-BF56-404D-956D-45EAAB9E257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1626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8A352-7D6F-42CE-8661-E5131235BF66}" type="datetime1">
              <a:rPr lang="en-GB" smtClean="0"/>
              <a:t>19/06/2018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257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DF7A2-D041-4336-AA3E-BC558500F365}" type="datetime1">
              <a:rPr lang="en-GB" smtClean="0"/>
              <a:t>19/06/2018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045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FE0E5-BE83-4864-8C9B-04EDD65BD4B6}" type="datetime1">
              <a:rPr lang="en-GB" smtClean="0"/>
              <a:t>19/06/2018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968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D189-42AE-47A2-8621-C858C528542C}" type="datetime1">
              <a:rPr lang="en-GB" smtClean="0"/>
              <a:t>19/06/2018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9852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C222-6505-498B-99E2-E23C861EC4B0}" type="datetime1">
              <a:rPr lang="en-GB" smtClean="0"/>
              <a:t>19/06/2018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670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9C3F6-E6AE-4AD4-868E-81687961A7A0}" type="datetime1">
              <a:rPr lang="en-GB" smtClean="0"/>
              <a:t>19/06/2018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388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F273-67B7-4E62-828A-6B2245ABCEF1}" type="datetime1">
              <a:rPr lang="en-GB" smtClean="0"/>
              <a:t>19/06/2018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844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BA116-B39F-46A2-B198-7692611A70E3}" type="datetime1">
              <a:rPr lang="en-GB" smtClean="0"/>
              <a:t>19/06/2018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611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FC1EB-9754-4FD9-834F-05FAC21D9E74}" type="datetime1">
              <a:rPr lang="en-GB" smtClean="0"/>
              <a:t>19/06/2018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61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ACD9-42AD-489F-A028-44BF51632F48}" type="datetime1">
              <a:rPr lang="en-GB" smtClean="0"/>
              <a:t>19/06/2018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20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999AB-4BBE-421E-96D8-F77383334567}" type="datetime1">
              <a:rPr lang="en-GB" smtClean="0"/>
              <a:t>19/06/2018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028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B7FD6-8831-454A-BA17-78599D9F40E4}" type="datetime1">
              <a:rPr lang="en-GB" smtClean="0"/>
              <a:t>19/06/2018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311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F7740-8C1B-44B0-90A3-F61A245B4357}" type="datetime1">
              <a:rPr lang="en-GB" smtClean="0"/>
              <a:t>19/06/2018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41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0AB09-C69F-4882-BD36-28B0274D6B54}" type="datetime1">
              <a:rPr lang="en-GB" smtClean="0"/>
              <a:t>19/06/2018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566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FED70-E428-4A78-B9C5-CE51938ABDD2}" type="datetime1">
              <a:rPr lang="en-GB" smtClean="0"/>
              <a:t>19/06/2018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537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8AFBE-FB91-4AAD-8303-18D4EF660008}" type="datetime1">
              <a:rPr lang="en-GB" smtClean="0"/>
              <a:t>19/06/2018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883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7ACC-1AC7-45B5-B082-BCD311BAA20D}" type="datetime1">
              <a:rPr lang="en-GB" smtClean="0"/>
              <a:t>19/06/2018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109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7D8A53F-BA63-449F-B271-6EFE62D8B86B}" type="datetime1">
              <a:rPr lang="en-GB" smtClean="0"/>
              <a:t>19/06/2018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5498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xmlns="" id="{F3F4807A-5068-4492-8025-D75F320E908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36">
            <a:extLst>
              <a:ext uri="{FF2B5EF4-FFF2-40B4-BE49-F238E27FC236}">
                <a16:creationId xmlns:a16="http://schemas.microsoft.com/office/drawing/2014/main" xmlns="" id="{B24996F8-180C-4DCB-8A26-DFA336CDEFB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xmlns="" id="{630182B0-3559-41D5-9EBC-0BD86BEDAD0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Freeform: Shape 14">
            <a:extLst>
              <a:ext uri="{FF2B5EF4-FFF2-40B4-BE49-F238E27FC236}">
                <a16:creationId xmlns:a16="http://schemas.microsoft.com/office/drawing/2014/main" xmlns="" id="{D8B22DE2-C518-4F77-BE90-E1B6B1909D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Image 3" descr="https://upload.wikimedia.org/wikipedia/commons/thumb/4/42/CNAM_Logo.svg/1000px-CNAM_Logo.svg.png">
            <a:extLst>
              <a:ext uri="{FF2B5EF4-FFF2-40B4-BE49-F238E27FC236}">
                <a16:creationId xmlns:a16="http://schemas.microsoft.com/office/drawing/2014/main" xmlns="" id="{8FC39933-9226-42C4-B02E-FEA6ABB5856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54" y="2883712"/>
            <a:ext cx="5450557" cy="1090110"/>
          </a:xfrm>
          <a:prstGeom prst="rect">
            <a:avLst/>
          </a:prstGeom>
          <a:noFill/>
          <a:effectLst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982FC87B-FCE2-4FFF-A2F5-9E6D6B9E1C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5967" y="1325880"/>
            <a:ext cx="4158334" cy="3066507"/>
          </a:xfrm>
        </p:spPr>
        <p:txBody>
          <a:bodyPr>
            <a:normAutofit/>
          </a:bodyPr>
          <a:lstStyle/>
          <a:p>
            <a:r>
              <a:rPr lang="en-GB" sz="4800" dirty="0">
                <a:solidFill>
                  <a:srgbClr val="EBEBEB"/>
                </a:solidFill>
              </a:rPr>
              <a:t>NFE210</a:t>
            </a:r>
            <a:br>
              <a:rPr lang="en-GB" sz="4800" dirty="0">
                <a:solidFill>
                  <a:srgbClr val="EBEBEB"/>
                </a:solidFill>
              </a:rPr>
            </a:br>
            <a:r>
              <a:rPr lang="en-GB" sz="4800" dirty="0">
                <a:solidFill>
                  <a:srgbClr val="EBEBEB"/>
                </a:solidFill>
              </a:rPr>
              <a:t>AERO-BREIZH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A7E29A82-524E-415D-B019-5C448BF06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5967" y="5389269"/>
            <a:ext cx="4158334" cy="1040114"/>
          </a:xfrm>
        </p:spPr>
        <p:txBody>
          <a:bodyPr>
            <a:normAutofit/>
          </a:bodyPr>
          <a:lstStyle/>
          <a:p>
            <a:pPr algn="r"/>
            <a:r>
              <a:rPr lang="en-GB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Manuel Pires</a:t>
            </a:r>
          </a:p>
          <a:p>
            <a:pPr algn="r"/>
            <a:r>
              <a:rPr lang="en-GB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Natachy Petrau</a:t>
            </a:r>
          </a:p>
        </p:txBody>
      </p:sp>
    </p:spTree>
    <p:extLst>
      <p:ext uri="{BB962C8B-B14F-4D97-AF65-F5344CB8AC3E}">
        <p14:creationId xmlns:p14="http://schemas.microsoft.com/office/powerpoint/2010/main" val="2633894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9" y="0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Projection organisation cible</a:t>
            </a:r>
            <a:br>
              <a:rPr lang="fr-FR" b="1" dirty="0"/>
            </a:br>
            <a:r>
              <a:rPr lang="fr-FR" b="1" dirty="0"/>
              <a:t/>
            </a:r>
            <a:br>
              <a:rPr lang="fr-FR" b="1" dirty="0"/>
            </a:b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D99255AB-0EA8-4D12-8914-DA5EEBF54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10</a:t>
            </a:fld>
            <a:r>
              <a:rPr lang="en-GB" sz="1200" dirty="0" smtClean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880" y="842960"/>
            <a:ext cx="6208240" cy="6015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2036766" y="842960"/>
            <a:ext cx="8118468" cy="6015040"/>
            <a:chOff x="1441638" y="995360"/>
            <a:chExt cx="8118468" cy="6015040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6752" y="995360"/>
              <a:ext cx="6208240" cy="6015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57" b="56057"/>
            <a:stretch/>
          </p:blipFill>
          <p:spPr bwMode="auto">
            <a:xfrm>
              <a:off x="1441638" y="2190750"/>
              <a:ext cx="8118468" cy="161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e 7"/>
          <p:cNvGrpSpPr/>
          <p:nvPr/>
        </p:nvGrpSpPr>
        <p:grpSpPr>
          <a:xfrm>
            <a:off x="2036766" y="842960"/>
            <a:ext cx="8118468" cy="6015040"/>
            <a:chOff x="4545758" y="2109785"/>
            <a:chExt cx="8118468" cy="6015040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0872" y="2109785"/>
              <a:ext cx="6208240" cy="6015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933" b="41172"/>
            <a:stretch/>
          </p:blipFill>
          <p:spPr bwMode="auto">
            <a:xfrm>
              <a:off x="4545758" y="4681532"/>
              <a:ext cx="8118468" cy="1092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" name="Groupe 10"/>
          <p:cNvGrpSpPr/>
          <p:nvPr/>
        </p:nvGrpSpPr>
        <p:grpSpPr>
          <a:xfrm>
            <a:off x="2036766" y="842960"/>
            <a:ext cx="8118468" cy="6015040"/>
            <a:chOff x="3403788" y="842960"/>
            <a:chExt cx="8118468" cy="6015040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902" y="842960"/>
              <a:ext cx="6208240" cy="6015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788" b="14885"/>
            <a:stretch/>
          </p:blipFill>
          <p:spPr bwMode="auto">
            <a:xfrm>
              <a:off x="3403788" y="4135494"/>
              <a:ext cx="8118468" cy="2070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491515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9" y="0"/>
            <a:ext cx="9404723" cy="790156"/>
          </a:xfrm>
        </p:spPr>
        <p:txBody>
          <a:bodyPr/>
          <a:lstStyle/>
          <a:p>
            <a:pPr algn="ctr"/>
            <a:r>
              <a:rPr lang="fr-FR" b="1" dirty="0" smtClean="0"/>
              <a:t>Objectifs </a:t>
            </a:r>
            <a:r>
              <a:rPr lang="fr-FR" b="1" dirty="0" err="1" smtClean="0"/>
              <a:t>AéroNet</a:t>
            </a: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D08BFD3F-7C67-4120-B1D3-FF427EF4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11</a:t>
            </a:fld>
            <a:r>
              <a:rPr lang="en-GB" sz="1200" dirty="0" smtClean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pic>
        <p:nvPicPr>
          <p:cNvPr id="7" name="Espace réservé du contenu 6"/>
          <p:cNvPicPr>
            <a:picLocks noGrp="1"/>
          </p:cNvPicPr>
          <p:nvPr>
            <p:ph idx="1"/>
          </p:nvPr>
        </p:nvPicPr>
        <p:blipFill rotWithShape="1">
          <a:blip r:embed="rId2"/>
          <a:srcRect b="19234"/>
          <a:stretch/>
        </p:blipFill>
        <p:spPr>
          <a:xfrm>
            <a:off x="3153831" y="1195388"/>
            <a:ext cx="5884338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862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9" y="0"/>
            <a:ext cx="9404723" cy="790156"/>
          </a:xfrm>
        </p:spPr>
        <p:txBody>
          <a:bodyPr/>
          <a:lstStyle/>
          <a:p>
            <a:pPr algn="ctr"/>
            <a:r>
              <a:rPr lang="fr-FR" b="1" dirty="0" smtClean="0"/>
              <a:t>Objectifs O3</a:t>
            </a: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D08BFD3F-7C67-4120-B1D3-FF427EF4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12</a:t>
            </a:fld>
            <a:r>
              <a:rPr lang="en-GB" sz="1200" dirty="0" smtClean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pic>
        <p:nvPicPr>
          <p:cNvPr id="9" name="Espace réservé du contenu 8"/>
          <p:cNvPicPr>
            <a:picLocks noGrp="1"/>
          </p:cNvPicPr>
          <p:nvPr>
            <p:ph idx="1"/>
          </p:nvPr>
        </p:nvPicPr>
        <p:blipFill rotWithShape="1">
          <a:blip r:embed="rId2"/>
          <a:srcRect b="21596"/>
          <a:stretch/>
        </p:blipFill>
        <p:spPr>
          <a:xfrm>
            <a:off x="2843397" y="876300"/>
            <a:ext cx="6505206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334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xmlns="" id="{F93902C4-F6C7-436F-B4F3-5924B28A4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Evolution du SI</a:t>
            </a:r>
            <a:endParaRPr lang="fr-FR" b="1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DEDA8C52-4803-48B8-9E38-1F7A36DEA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F6DD80EB-A190-4809-9CB4-45F4C0592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13</a:t>
            </a:fld>
            <a:r>
              <a:rPr lang="en-GB" sz="1200" dirty="0" smtClean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76793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775" y="0"/>
            <a:ext cx="9404723" cy="790156"/>
          </a:xfrm>
        </p:spPr>
        <p:txBody>
          <a:bodyPr/>
          <a:lstStyle/>
          <a:p>
            <a:pPr algn="ctr"/>
            <a:r>
              <a:rPr lang="fr-FR" b="1" dirty="0" smtClean="0"/>
              <a:t>POS applicatif actuel</a:t>
            </a:r>
            <a:r>
              <a:rPr lang="fr-FR" b="1" dirty="0"/>
              <a:t/>
            </a:r>
            <a:br>
              <a:rPr lang="fr-FR" b="1" dirty="0"/>
            </a:b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189BB3FE-3B4D-4510-9CC2-33C0DE23E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14</a:t>
            </a:fld>
            <a:r>
              <a:rPr lang="en-GB" sz="1200" dirty="0" smtClean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pic>
        <p:nvPicPr>
          <p:cNvPr id="5" name="Espace réservé du contenu 4"/>
          <p:cNvPicPr>
            <a:picLocks noGrp="1"/>
          </p:cNvPicPr>
          <p:nvPr>
            <p:ph idx="1"/>
          </p:nvPr>
        </p:nvPicPr>
        <p:blipFill rotWithShape="1">
          <a:blip r:embed="rId2"/>
          <a:srcRect t="12347"/>
          <a:stretch/>
        </p:blipFill>
        <p:spPr>
          <a:xfrm>
            <a:off x="1752956" y="876300"/>
            <a:ext cx="7862360" cy="5015442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xmlns="" id="{3E47E298-DD99-424B-840E-4FAFBEED9743}"/>
              </a:ext>
            </a:extLst>
          </p:cNvPr>
          <p:cNvSpPr txBox="1">
            <a:spLocks/>
          </p:cNvSpPr>
          <p:nvPr/>
        </p:nvSpPr>
        <p:spPr>
          <a:xfrm>
            <a:off x="981775" y="0"/>
            <a:ext cx="9404723" cy="7901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b="1" smtClean="0"/>
              <a:t>POS Applicatif Cible</a:t>
            </a:r>
            <a:endParaRPr lang="fr-FR" b="1" dirty="0"/>
          </a:p>
        </p:txBody>
      </p:sp>
      <p:pic>
        <p:nvPicPr>
          <p:cNvPr id="7" name="Espace réservé du contenu 4"/>
          <p:cNvPicPr>
            <a:picLocks noChangeAspect="1"/>
          </p:cNvPicPr>
          <p:nvPr/>
        </p:nvPicPr>
        <p:blipFill rotWithShape="1">
          <a:blip r:embed="rId3"/>
          <a:srcRect t="11186"/>
          <a:stretch/>
        </p:blipFill>
        <p:spPr>
          <a:xfrm>
            <a:off x="1752936" y="828482"/>
            <a:ext cx="7862400" cy="602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305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9" y="0"/>
            <a:ext cx="9404723" cy="790156"/>
          </a:xfrm>
        </p:spPr>
        <p:txBody>
          <a:bodyPr/>
          <a:lstStyle/>
          <a:p>
            <a:pPr algn="ctr"/>
            <a:r>
              <a:rPr lang="fr-FR" b="1" dirty="0" smtClean="0"/>
              <a:t>Cartographie actuel</a:t>
            </a: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83816142-F8D7-41CF-BB49-A6A61EF18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15</a:t>
            </a:fld>
            <a:r>
              <a:rPr lang="en-GB" sz="1200" dirty="0" smtClean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2"/>
          <a:stretch/>
        </p:blipFill>
        <p:spPr bwMode="auto">
          <a:xfrm>
            <a:off x="2035508" y="1019175"/>
            <a:ext cx="782216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Espace réservé du contenu 4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0"/>
          <a:stretch/>
        </p:blipFill>
        <p:spPr>
          <a:xfrm>
            <a:off x="1874835" y="781050"/>
            <a:ext cx="8143506" cy="607695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xmlns="" id="{3E47E298-DD99-424B-840E-4FAFBEED9743}"/>
              </a:ext>
            </a:extLst>
          </p:cNvPr>
          <p:cNvSpPr txBox="1">
            <a:spLocks/>
          </p:cNvSpPr>
          <p:nvPr/>
        </p:nvSpPr>
        <p:spPr>
          <a:xfrm>
            <a:off x="1244227" y="0"/>
            <a:ext cx="9404723" cy="7901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b="1" dirty="0" smtClean="0"/>
              <a:t>Cartographie Cible</a:t>
            </a:r>
            <a:endParaRPr lang="fr-FR" b="1" dirty="0"/>
          </a:p>
        </p:txBody>
      </p:sp>
      <p:grpSp>
        <p:nvGrpSpPr>
          <p:cNvPr id="3" name="Groupe 2"/>
          <p:cNvGrpSpPr/>
          <p:nvPr/>
        </p:nvGrpSpPr>
        <p:grpSpPr>
          <a:xfrm>
            <a:off x="3936813" y="781048"/>
            <a:ext cx="3883212" cy="6076951"/>
            <a:chOff x="2263536" y="781051"/>
            <a:chExt cx="3569916" cy="5305844"/>
          </a:xfrm>
        </p:grpSpPr>
        <p:pic>
          <p:nvPicPr>
            <p:cNvPr id="7" name="Espace réservé du contenu 4"/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62" t="9459" b="11488"/>
            <a:stretch/>
          </p:blipFill>
          <p:spPr>
            <a:xfrm>
              <a:off x="2263536" y="781051"/>
              <a:ext cx="3569916" cy="5305844"/>
            </a:xfrm>
            <a:prstGeom prst="rect">
              <a:avLst/>
            </a:prstGeom>
          </p:spPr>
        </p:pic>
        <p:pic>
          <p:nvPicPr>
            <p:cNvPr id="8" name="Espace réservé du contenu 4"/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5" t="9460" b="74782"/>
            <a:stretch/>
          </p:blipFill>
          <p:spPr>
            <a:xfrm>
              <a:off x="2271102" y="790156"/>
              <a:ext cx="3562350" cy="1057694"/>
            </a:xfrm>
            <a:prstGeom prst="rect">
              <a:avLst/>
            </a:prstGeom>
          </p:spPr>
        </p:pic>
        <p:pic>
          <p:nvPicPr>
            <p:cNvPr id="9" name="Espace réservé du contenu 4"/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800" t="9460" b="11489"/>
            <a:stretch/>
          </p:blipFill>
          <p:spPr>
            <a:xfrm>
              <a:off x="3699852" y="790156"/>
              <a:ext cx="2133600" cy="5296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64986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425" y="0"/>
            <a:ext cx="9404723" cy="790156"/>
          </a:xfrm>
        </p:spPr>
        <p:txBody>
          <a:bodyPr/>
          <a:lstStyle/>
          <a:p>
            <a:pPr algn="ctr"/>
            <a:r>
              <a:rPr lang="fr-FR" b="1" dirty="0" smtClean="0"/>
              <a:t>Infrastructure </a:t>
            </a:r>
            <a:r>
              <a:rPr lang="fr-FR" b="1" dirty="0"/>
              <a:t>a</a:t>
            </a:r>
            <a:r>
              <a:rPr lang="fr-FR" b="1" dirty="0" smtClean="0"/>
              <a:t>ctuel</a:t>
            </a: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ED7D5C1C-5A21-484C-8DEB-9155EEC45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16</a:t>
            </a:fld>
            <a:r>
              <a:rPr lang="en-GB" sz="1200" dirty="0" smtClean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pic>
        <p:nvPicPr>
          <p:cNvPr id="7170" name="Picture 2"/>
          <p:cNvPicPr>
            <a:picLocks noGrp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1"/>
          <a:stretch/>
        </p:blipFill>
        <p:spPr bwMode="auto">
          <a:xfrm>
            <a:off x="2069214" y="828256"/>
            <a:ext cx="7306044" cy="601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xmlns="" id="{3E47E298-DD99-424B-840E-4FAFBEED9743}"/>
              </a:ext>
            </a:extLst>
          </p:cNvPr>
          <p:cNvSpPr txBox="1">
            <a:spLocks/>
          </p:cNvSpPr>
          <p:nvPr/>
        </p:nvSpPr>
        <p:spPr>
          <a:xfrm>
            <a:off x="1078425" y="0"/>
            <a:ext cx="9404723" cy="7901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b="1" dirty="0" smtClean="0"/>
              <a:t>Infrastructure Cible</a:t>
            </a:r>
            <a:endParaRPr lang="fr-FR" b="1" dirty="0"/>
          </a:p>
        </p:txBody>
      </p:sp>
      <p:pic>
        <p:nvPicPr>
          <p:cNvPr id="8" name="Image 7"/>
          <p:cNvPicPr/>
          <p:nvPr/>
        </p:nvPicPr>
        <p:blipFill rotWithShape="1">
          <a:blip r:embed="rId3"/>
          <a:srcRect t="10529"/>
          <a:stretch/>
        </p:blipFill>
        <p:spPr>
          <a:xfrm>
            <a:off x="2070032" y="828256"/>
            <a:ext cx="7304407" cy="602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726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12336"/>
            <a:ext cx="3333749" cy="1633328"/>
          </a:xfrm>
        </p:spPr>
        <p:txBody>
          <a:bodyPr/>
          <a:lstStyle/>
          <a:p>
            <a:pPr algn="ctr"/>
            <a:r>
              <a:rPr lang="fr-FR" b="1" dirty="0"/>
              <a:t>Projet de migration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D08BFD3F-7C67-4120-B1D3-FF427EF4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17</a:t>
            </a:fld>
            <a:r>
              <a:rPr lang="en-GB" sz="1200" dirty="0" smtClean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pic>
        <p:nvPicPr>
          <p:cNvPr id="5" name="Espace réservé du contenu 4"/>
          <p:cNvPicPr>
            <a:picLocks noGrp="1"/>
          </p:cNvPicPr>
          <p:nvPr>
            <p:ph idx="1"/>
          </p:nvPr>
        </p:nvPicPr>
        <p:blipFill rotWithShape="1">
          <a:blip r:embed="rId2"/>
          <a:srcRect t="8056"/>
          <a:stretch/>
        </p:blipFill>
        <p:spPr>
          <a:xfrm>
            <a:off x="4343400" y="0"/>
            <a:ext cx="6042024" cy="6858000"/>
          </a:xfrm>
          <a:prstGeom prst="rect">
            <a:avLst/>
          </a:prstGeom>
        </p:spPr>
      </p:pic>
      <p:grpSp>
        <p:nvGrpSpPr>
          <p:cNvPr id="3" name="Groupe 2"/>
          <p:cNvGrpSpPr/>
          <p:nvPr/>
        </p:nvGrpSpPr>
        <p:grpSpPr>
          <a:xfrm>
            <a:off x="3133725" y="0"/>
            <a:ext cx="8461374" cy="6858000"/>
            <a:chOff x="3286125" y="0"/>
            <a:chExt cx="8461374" cy="6858000"/>
          </a:xfrm>
        </p:grpSpPr>
        <p:pic>
          <p:nvPicPr>
            <p:cNvPr id="6" name="Espace réservé du contenu 4"/>
            <p:cNvPicPr>
              <a:picLocks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t="8056"/>
            <a:stretch/>
          </p:blipFill>
          <p:spPr>
            <a:xfrm>
              <a:off x="4495800" y="0"/>
              <a:ext cx="6042024" cy="6858000"/>
            </a:xfrm>
            <a:prstGeom prst="rect">
              <a:avLst/>
            </a:prstGeom>
          </p:spPr>
        </p:pic>
        <p:pic>
          <p:nvPicPr>
            <p:cNvPr id="7" name="Espace réservé du contenu 4"/>
            <p:cNvPicPr>
              <a:picLocks/>
            </p:cNvPicPr>
            <p:nvPr/>
          </p:nvPicPr>
          <p:blipFill rotWithShape="1">
            <a:blip r:embed="rId2"/>
            <a:srcRect t="8056" b="50186"/>
            <a:stretch/>
          </p:blipFill>
          <p:spPr>
            <a:xfrm>
              <a:off x="3286125" y="1162050"/>
              <a:ext cx="8461374" cy="3952876"/>
            </a:xfrm>
            <a:prstGeom prst="rect">
              <a:avLst/>
            </a:prstGeom>
          </p:spPr>
        </p:pic>
      </p:grpSp>
      <p:grpSp>
        <p:nvGrpSpPr>
          <p:cNvPr id="10" name="Groupe 9"/>
          <p:cNvGrpSpPr/>
          <p:nvPr/>
        </p:nvGrpSpPr>
        <p:grpSpPr>
          <a:xfrm>
            <a:off x="3133725" y="0"/>
            <a:ext cx="8461374" cy="6858000"/>
            <a:chOff x="3286125" y="152400"/>
            <a:chExt cx="8461374" cy="6858000"/>
          </a:xfrm>
        </p:grpSpPr>
        <p:pic>
          <p:nvPicPr>
            <p:cNvPr id="8" name="Espace réservé du contenu 4"/>
            <p:cNvPicPr>
              <a:picLocks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t="8056"/>
            <a:stretch/>
          </p:blipFill>
          <p:spPr>
            <a:xfrm>
              <a:off x="4495800" y="152400"/>
              <a:ext cx="6042024" cy="6858000"/>
            </a:xfrm>
            <a:prstGeom prst="rect">
              <a:avLst/>
            </a:prstGeom>
          </p:spPr>
        </p:pic>
        <p:pic>
          <p:nvPicPr>
            <p:cNvPr id="9" name="Espace réservé du contenu 4"/>
            <p:cNvPicPr>
              <a:picLocks/>
            </p:cNvPicPr>
            <p:nvPr/>
          </p:nvPicPr>
          <p:blipFill rotWithShape="1">
            <a:blip r:embed="rId2"/>
            <a:srcRect t="49940" b="9195"/>
            <a:stretch/>
          </p:blipFill>
          <p:spPr>
            <a:xfrm>
              <a:off x="3286125" y="2705100"/>
              <a:ext cx="8461374" cy="417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83548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0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37F25BD2-9027-45FC-9136-D69CC9700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242875"/>
            <a:ext cx="9404723" cy="5237824"/>
          </a:xfrm>
        </p:spPr>
        <p:txBody>
          <a:bodyPr/>
          <a:lstStyle/>
          <a:p>
            <a:r>
              <a:rPr lang="fr-FR" sz="2800" b="1" dirty="0"/>
              <a:t>Pourquoi urbaniser le SI ?</a:t>
            </a:r>
          </a:p>
          <a:p>
            <a:pPr lvl="1"/>
            <a:r>
              <a:rPr lang="fr-FR" dirty="0"/>
              <a:t>Mieux répondre aux exigences du marché</a:t>
            </a:r>
          </a:p>
          <a:p>
            <a:pPr lvl="1"/>
            <a:r>
              <a:rPr lang="fr-FR" dirty="0"/>
              <a:t>Optimiser le bénéfice du SI</a:t>
            </a:r>
          </a:p>
          <a:p>
            <a:pPr lvl="1"/>
            <a:r>
              <a:rPr lang="fr-FR" dirty="0"/>
              <a:t>Améliorer la fluidité des processus d’Aero-Breizh</a:t>
            </a:r>
          </a:p>
          <a:p>
            <a:pPr lvl="1"/>
            <a:r>
              <a:rPr lang="fr-FR" dirty="0"/>
              <a:t>Satisfaction des clients avec les nouvelles fonctionnalités fournies</a:t>
            </a:r>
          </a:p>
          <a:p>
            <a:pPr lvl="1"/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E32F79F5-69CB-48A3-80A7-00B85042B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18</a:t>
            </a:fld>
            <a:r>
              <a:rPr lang="en-GB" sz="1200" dirty="0" smtClean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89044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0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Questions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xmlns="" id="{03E8DA0E-BF57-4EE0-A458-09B3B4F2A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707" y="1243013"/>
            <a:ext cx="5237162" cy="5237162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2A8BF67F-C94A-420D-AF29-DFD155B6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19</a:t>
            </a:fld>
            <a:r>
              <a:rPr lang="en-GB" sz="1200" dirty="0" smtClean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17376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Sommaire : Partie </a:t>
            </a:r>
            <a:r>
              <a:rPr lang="fr-FR" b="1" dirty="0" smtClean="0"/>
              <a:t>1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37F25BD2-9027-45FC-9136-D69CC9700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242875"/>
            <a:ext cx="9404723" cy="5237824"/>
          </a:xfrm>
        </p:spPr>
        <p:txBody>
          <a:bodyPr>
            <a:normAutofit/>
          </a:bodyPr>
          <a:lstStyle/>
          <a:p>
            <a:r>
              <a:rPr lang="fr-FR" dirty="0"/>
              <a:t>Présentation Aero-Breizh</a:t>
            </a:r>
          </a:p>
          <a:p>
            <a:r>
              <a:rPr lang="fr-FR" dirty="0"/>
              <a:t>Analyse métier et fonctionnelle</a:t>
            </a:r>
          </a:p>
          <a:p>
            <a:pPr lvl="1"/>
            <a:r>
              <a:rPr lang="fr-FR" dirty="0"/>
              <a:t>Organisation</a:t>
            </a:r>
          </a:p>
          <a:p>
            <a:pPr lvl="1"/>
            <a:r>
              <a:rPr lang="fr-FR" dirty="0"/>
              <a:t>Organisation géographique</a:t>
            </a:r>
          </a:p>
          <a:p>
            <a:pPr lvl="1"/>
            <a:r>
              <a:rPr lang="fr-FR" dirty="0"/>
              <a:t>Organisation </a:t>
            </a:r>
            <a:r>
              <a:rPr lang="fr-FR" dirty="0" smtClean="0"/>
              <a:t>fonctionnelle</a:t>
            </a:r>
          </a:p>
          <a:p>
            <a:r>
              <a:rPr lang="fr-FR" dirty="0" smtClean="0"/>
              <a:t>Stratégie</a:t>
            </a:r>
            <a:endParaRPr lang="fr-FR" dirty="0"/>
          </a:p>
          <a:p>
            <a:pPr lvl="1"/>
            <a:r>
              <a:rPr lang="fr-FR" dirty="0"/>
              <a:t>Projection organisation </a:t>
            </a:r>
            <a:r>
              <a:rPr lang="fr-FR" dirty="0" smtClean="0"/>
              <a:t>cible</a:t>
            </a:r>
          </a:p>
          <a:p>
            <a:pPr lvl="1"/>
            <a:r>
              <a:rPr lang="fr-FR" dirty="0" smtClean="0"/>
              <a:t>Objectifs </a:t>
            </a:r>
            <a:r>
              <a:rPr lang="fr-FR" dirty="0" err="1" smtClean="0"/>
              <a:t>AéroNet</a:t>
            </a:r>
            <a:endParaRPr lang="fr-FR" dirty="0" smtClean="0"/>
          </a:p>
          <a:p>
            <a:pPr lvl="1"/>
            <a:r>
              <a:rPr lang="fr-FR" dirty="0" smtClean="0"/>
              <a:t>Objectifs O3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00A2632D-E28D-422C-9EC8-5D8134E89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2</a:t>
            </a:fld>
            <a:r>
              <a:rPr lang="en-GB" sz="1200" dirty="0" smtClean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61786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Sommaire : Partie </a:t>
            </a:r>
            <a:r>
              <a:rPr lang="fr-FR" b="1" dirty="0" smtClean="0"/>
              <a:t>2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37F25BD2-9027-45FC-9136-D69CC9700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242875"/>
            <a:ext cx="9404723" cy="5237824"/>
          </a:xfrm>
        </p:spPr>
        <p:txBody>
          <a:bodyPr>
            <a:normAutofit/>
          </a:bodyPr>
          <a:lstStyle/>
          <a:p>
            <a:r>
              <a:rPr lang="fr-FR" dirty="0" smtClean="0"/>
              <a:t>Evolution du SI</a:t>
            </a:r>
            <a:endParaRPr lang="fr-FR" dirty="0"/>
          </a:p>
          <a:p>
            <a:pPr lvl="1"/>
            <a:r>
              <a:rPr lang="fr-FR" dirty="0" smtClean="0"/>
              <a:t>POS Applicatif actuel/cible</a:t>
            </a:r>
            <a:endParaRPr lang="fr-FR" dirty="0"/>
          </a:p>
          <a:p>
            <a:pPr lvl="1"/>
            <a:r>
              <a:rPr lang="fr-FR" dirty="0" smtClean="0"/>
              <a:t>Cartographie actuel/cible</a:t>
            </a:r>
            <a:endParaRPr lang="fr-FR" dirty="0"/>
          </a:p>
          <a:p>
            <a:pPr lvl="1"/>
            <a:r>
              <a:rPr lang="fr-FR" dirty="0" smtClean="0"/>
              <a:t>Infrastructure actuel/cible</a:t>
            </a:r>
            <a:endParaRPr lang="fr-FR" dirty="0"/>
          </a:p>
          <a:p>
            <a:r>
              <a:rPr lang="fr-FR" dirty="0"/>
              <a:t>Projet de migration</a:t>
            </a:r>
          </a:p>
          <a:p>
            <a:r>
              <a:rPr lang="fr-FR" dirty="0"/>
              <a:t>Conclusion</a:t>
            </a:r>
          </a:p>
          <a:p>
            <a:r>
              <a:rPr lang="fr-FR" dirty="0"/>
              <a:t>Questions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00A2632D-E28D-422C-9EC8-5D8134E89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3</a:t>
            </a:fld>
            <a:r>
              <a:rPr lang="en-GB" sz="1200" dirty="0" smtClean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41429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442" y="0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Présentation Aero-Breizh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xmlns="" id="{4E1680A2-0040-4531-B209-0BA9D4ED4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61" y="1406199"/>
            <a:ext cx="8962085" cy="4910789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917F6769-927A-43AA-A939-EF524156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4</a:t>
            </a:fld>
            <a:r>
              <a:rPr lang="en-GB" sz="1200" dirty="0" smtClean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DF50E693-45C7-48F5-B970-80C6CA5F4C6F}"/>
              </a:ext>
            </a:extLst>
          </p:cNvPr>
          <p:cNvSpPr txBox="1"/>
          <p:nvPr/>
        </p:nvSpPr>
        <p:spPr>
          <a:xfrm>
            <a:off x="1393824" y="6324084"/>
            <a:ext cx="7908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Généré avec </a:t>
            </a:r>
            <a:r>
              <a:rPr lang="fr-FR" sz="1100" dirty="0" err="1"/>
              <a:t>PlantUML</a:t>
            </a:r>
            <a:r>
              <a:rPr lang="fr-FR" sz="1100" dirty="0"/>
              <a:t> </a:t>
            </a:r>
            <a:r>
              <a:rPr lang="fr-FR" dirty="0"/>
              <a:t>  </a:t>
            </a:r>
          </a:p>
        </p:txBody>
      </p:sp>
      <p:graphicFrame>
        <p:nvGraphicFramePr>
          <p:cNvPr id="9" name="Objet 8">
            <a:extLst>
              <a:ext uri="{FF2B5EF4-FFF2-40B4-BE49-F238E27FC236}">
                <a16:creationId xmlns:a16="http://schemas.microsoft.com/office/drawing/2014/main" xmlns="" id="{F2D8465B-37F3-4CAE-8C36-1348FAB0E5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724845"/>
              </p:ext>
            </p:extLst>
          </p:nvPr>
        </p:nvGraphicFramePr>
        <p:xfrm>
          <a:off x="11063287" y="6508750"/>
          <a:ext cx="1128713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" name="Packager Shell Object" showAsIcon="1" r:id="rId4" imgW="1128600" imgH="349200" progId="Package">
                  <p:embed/>
                </p:oleObj>
              </mc:Choice>
              <mc:Fallback>
                <p:oleObj name="Packager Shell Object" showAsIcon="1" r:id="rId4" imgW="11286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63287" y="6508750"/>
                        <a:ext cx="1128713" cy="3492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85560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xmlns="" id="{F93902C4-F6C7-436F-B4F3-5924B28A4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Analyse métier et fonctionnelle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DEDA8C52-4803-48B8-9E38-1F7A36DEA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86B960F3-747A-4106-851F-9BDBDCEC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5</a:t>
            </a:fld>
            <a:r>
              <a:rPr lang="en-GB" sz="1200" dirty="0" smtClean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91517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9" y="0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Organisation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917F6769-927A-43AA-A939-EF524156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6</a:t>
            </a:fld>
            <a:r>
              <a:rPr lang="en-GB" sz="1200" dirty="0" smtClean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754" y="1009650"/>
            <a:ext cx="7590492" cy="570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04568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9" y="0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Organisation géographique</a:t>
            </a:r>
            <a:br>
              <a:rPr lang="fr-FR" b="1" dirty="0"/>
            </a:b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21395FBB-47FF-471B-A611-00E4D605E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7</a:t>
            </a:fld>
            <a:r>
              <a:rPr lang="en-GB" sz="1200" dirty="0" smtClean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157" y="1143000"/>
            <a:ext cx="8919686" cy="543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00404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9" y="0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Organisation fonctionnelle</a:t>
            </a:r>
            <a:br>
              <a:rPr lang="fr-FR" b="1" dirty="0"/>
            </a:b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D99255AB-0EA8-4D12-8914-DA5EEBF54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8</a:t>
            </a:fld>
            <a:r>
              <a:rPr lang="en-GB" sz="1200" dirty="0" smtClean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1054634"/>
            <a:ext cx="8667750" cy="5613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1762125" y="1045109"/>
            <a:ext cx="8667750" cy="5613920"/>
            <a:chOff x="1895475" y="1045109"/>
            <a:chExt cx="8667750" cy="561392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5475" y="1045109"/>
              <a:ext cx="8667750" cy="56139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417" r="82747" b="17156"/>
            <a:stretch/>
          </p:blipFill>
          <p:spPr bwMode="auto">
            <a:xfrm>
              <a:off x="1895475" y="2066101"/>
              <a:ext cx="2333626" cy="45929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850617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xmlns="" id="{F93902C4-F6C7-436F-B4F3-5924B28A4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Stratégie</a:t>
            </a:r>
            <a:endParaRPr lang="fr-FR" b="1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DEDA8C52-4803-48B8-9E38-1F7A36DEA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86B960F3-747A-4106-851F-9BDBDCEC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9</a:t>
            </a:fld>
            <a:r>
              <a:rPr lang="en-GB" sz="1200" dirty="0" smtClean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2510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Personnalisé 1">
      <a:dk1>
        <a:sysClr val="windowText" lastClr="000000"/>
      </a:dk1>
      <a:lt1>
        <a:sysClr val="window" lastClr="FFFFFF"/>
      </a:lt1>
      <a:dk2>
        <a:srgbClr val="3F3F3F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</TotalTime>
  <Words>139</Words>
  <Application>Microsoft Office PowerPoint</Application>
  <PresentationFormat>Personnalisé</PresentationFormat>
  <Paragraphs>64</Paragraphs>
  <Slides>19</Slides>
  <Notes>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1" baseType="lpstr">
      <vt:lpstr>Ion</vt:lpstr>
      <vt:lpstr>Packager Shell Object</vt:lpstr>
      <vt:lpstr>NFE210 AERO-BREIZH</vt:lpstr>
      <vt:lpstr>Sommaire : Partie 1</vt:lpstr>
      <vt:lpstr>Sommaire : Partie 2</vt:lpstr>
      <vt:lpstr>Présentation Aero-Breizh</vt:lpstr>
      <vt:lpstr>Analyse métier et fonctionnelle</vt:lpstr>
      <vt:lpstr>Organisation</vt:lpstr>
      <vt:lpstr>Organisation géographique </vt:lpstr>
      <vt:lpstr>Organisation fonctionnelle </vt:lpstr>
      <vt:lpstr>Stratégie</vt:lpstr>
      <vt:lpstr>Projection organisation cible  </vt:lpstr>
      <vt:lpstr>Objectifs AéroNet</vt:lpstr>
      <vt:lpstr>Objectifs O3</vt:lpstr>
      <vt:lpstr>Evolution du SI</vt:lpstr>
      <vt:lpstr>POS applicatif actuel </vt:lpstr>
      <vt:lpstr>Cartographie actuel</vt:lpstr>
      <vt:lpstr>Infrastructure actuel</vt:lpstr>
      <vt:lpstr>Projet de migration</vt:lpstr>
      <vt:lpstr>Conclusion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NFE210 AERO-BREIZH</dc:title>
  <dc:creator>Manuel Pires</dc:creator>
  <cp:lastModifiedBy>Manuel Pires</cp:lastModifiedBy>
  <cp:revision>72</cp:revision>
  <dcterms:created xsi:type="dcterms:W3CDTF">2018-05-05T19:27:15Z</dcterms:created>
  <dcterms:modified xsi:type="dcterms:W3CDTF">2018-06-19T08:09:07Z</dcterms:modified>
</cp:coreProperties>
</file>